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0" r:id="rId4"/>
    <p:sldId id="282" r:id="rId5"/>
    <p:sldId id="261" r:id="rId6"/>
    <p:sldId id="265" r:id="rId7"/>
    <p:sldId id="266" r:id="rId8"/>
    <p:sldId id="264" r:id="rId9"/>
    <p:sldId id="268" r:id="rId10"/>
    <p:sldId id="273" r:id="rId11"/>
    <p:sldId id="272" r:id="rId12"/>
    <p:sldId id="270" r:id="rId13"/>
    <p:sldId id="267" r:id="rId14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6" autoAdjust="0"/>
    <p:restoredTop sz="93009" autoAdjust="0"/>
  </p:normalViewPr>
  <p:slideViewPr>
    <p:cSldViewPr snapToGrid="0">
      <p:cViewPr varScale="1">
        <p:scale>
          <a:sx n="42" d="100"/>
          <a:sy n="42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C087C-8B98-4F3F-9BDC-1F50F6C45BD2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9ED83-7B44-431E-BB08-29B423BDAFA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379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0E40DF-F39C-4649-A026-1E740C4F9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781894-A7E9-4C0B-9298-AB492AF40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939FDF-DEBD-429C-B97A-75CF43E1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33C09-AF8B-4999-83BA-FCA66A59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1AFDC-A7AE-487C-8510-4E885BC3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080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DD0AF-4E8F-47AB-81D1-8D1C71261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D34018-22E9-45F4-A3B9-E91698555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1B278-936C-46CA-9A5E-7C67E0C6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028A98-6CC3-47BD-B9D4-395A4B35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0F83B9-6775-4200-9F73-608364AE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89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6552CA-A8FE-40FA-9A83-5BFAA23D9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1735D7-1CB1-4034-A24A-9802BC643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9FF2AC-F2AE-404F-B210-04E31F48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CE4373-A535-4B59-9C76-D9655A4F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F84691-4E22-4EB3-9076-68621F8D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480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60659-1785-41CA-A543-45D30395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3B0B62-45A5-4620-9C60-65F7D0FD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6E834E-BC18-4858-81C4-10019B226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566FD-4E3C-4990-A459-58743827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D19615-3B3B-472C-9D71-D035A888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4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50F35-480B-4EE7-B915-5763B880C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18D5FA-FF31-4B3F-B6FC-5C253EAB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13A4-56C7-4FBC-8E3F-D33C01BD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D64EF4-3AF6-4975-B6B7-C99F13E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73591-8F07-46EE-B6D5-493E740B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27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09CB8-C401-4DD4-97DC-397F0700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677550-49B1-4D0F-85AD-9D6B552BB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3E9438-E7BC-449F-8643-E5764EA28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2214C1-AE9F-4DE8-9306-46A7F8459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DE484A-F9A4-412F-BCAD-4B047C48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DD2F8-7BE1-41F3-8698-9A402A28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570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8823B-C435-456C-9FC9-BAD202C5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B4F0A-925C-442B-A44B-92B55E04A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27926B-55F7-4191-9C38-AAF59BEF2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909DD2-54BE-4A82-AB7C-442EC28CC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654D35-79F0-48DC-8BE5-51C864F26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50BF6CE-05AA-433B-B0AD-F33947B87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E2FB97-3F06-484D-8975-B440DEB3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EE3A72-A92A-4060-82EE-AEA1739F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306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9EC075-0D0C-4E8E-B302-2779CAA2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29D380-329E-484E-9C6D-BFD61E30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D5A2F2-BB41-45BC-9855-260424A9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CF543A-372F-4E9F-B690-41B624B0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702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5B406E-7257-4965-9048-4E2A9E4B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59B7E3-3A89-4633-9E01-E9FD7703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6D88D2-74E4-4309-BD72-CEC9421D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614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F2A69-D38C-4855-BB8B-696AC5F2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BB506-7C74-4C2B-AEBD-DE8BA4EC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422408-7B01-47EB-ADEB-1E0CF88CE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7BC541-8ED8-4847-A672-DDCCEF41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AFA6FD-21A2-44F4-8267-89FC85FF3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BA9F95-C7CE-45BD-9722-E8CBFB9E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9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DF65A-0579-4A6B-98FB-88F79097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BB3FF5-4420-4B54-9C91-F4EF1CFE8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0DB152-760E-4B4A-B3A9-192EE51DB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407650-E706-4678-8AEB-FEECF202F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28E9BB-15B2-445B-838C-C19185EA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E6F8B0-B325-43F6-B6CC-AF5C8A2C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108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D05E799-B1C6-40B8-9D2A-7E1491E0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9F6990-3597-4F3B-AE29-A51BA5E7A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70BC25-288B-4EC0-BDCE-6C0FEF15D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B526B-7F30-4F4E-BA46-3B21EF7C8089}" type="datetimeFigureOut">
              <a:rPr lang="en-ZA" smtClean="0"/>
              <a:t>2017/10/01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58B8D-120A-4531-99C2-99E46F580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401674-24C9-4B4E-BC61-A6FD895D0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A04A-D21C-4631-A1D2-22506C430B4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375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.jpe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xmlns="" id="{029DE7B6-DC7C-4BA1-B406-EDDA0C0A31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5017C6A9-25EC-47FE-A10E-7BE5385D3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5" y="2528888"/>
            <a:ext cx="1537767" cy="17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95561-A5E8-40F8-8156-4D7C1D13B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9620" y="877825"/>
            <a:ext cx="5478379" cy="3091654"/>
          </a:xfrm>
        </p:spPr>
        <p:txBody>
          <a:bodyPr>
            <a:noAutofit/>
          </a:bodyPr>
          <a:lstStyle/>
          <a:p>
            <a:pPr algn="l"/>
            <a:r>
              <a:rPr lang="en-ZA" sz="4400" dirty="0">
                <a:solidFill>
                  <a:srgbClr val="FFFFFF"/>
                </a:solidFill>
              </a:rPr>
              <a:t>The Post-War Norwegian Welfare State Housing Model and the Role of Housing Cooperatives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F9F18F-C67F-4764-AC63-88287AD90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620" y="4544568"/>
            <a:ext cx="6249524" cy="1422319"/>
          </a:xfrm>
        </p:spPr>
        <p:txBody>
          <a:bodyPr>
            <a:normAutofit fontScale="92500"/>
          </a:bodyPr>
          <a:lstStyle/>
          <a:p>
            <a:pPr algn="l"/>
            <a:r>
              <a:rPr lang="en-ZA" dirty="0">
                <a:solidFill>
                  <a:srgbClr val="FFFFFF"/>
                </a:solidFill>
              </a:rPr>
              <a:t>Tore W. Kiøsterud</a:t>
            </a:r>
          </a:p>
          <a:p>
            <a:pPr algn="l"/>
            <a:r>
              <a:rPr lang="en-ZA" dirty="0">
                <a:solidFill>
                  <a:srgbClr val="FFFFFF"/>
                </a:solidFill>
              </a:rPr>
              <a:t>Conference on Urbanization and Affordable Housing</a:t>
            </a:r>
          </a:p>
          <a:p>
            <a:pPr algn="l"/>
            <a:r>
              <a:rPr lang="en-ZA" sz="1900" dirty="0">
                <a:solidFill>
                  <a:srgbClr val="FFFFFF"/>
                </a:solidFill>
              </a:rPr>
              <a:t>Oslo, 2 October 2017</a:t>
            </a:r>
          </a:p>
        </p:txBody>
      </p:sp>
    </p:spTree>
    <p:extLst>
      <p:ext uri="{BB962C8B-B14F-4D97-AF65-F5344CB8AC3E}">
        <p14:creationId xmlns:p14="http://schemas.microsoft.com/office/powerpoint/2010/main" val="26149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B6180094-D3F4-4A65-9FE8-DD51E38E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439347"/>
            <a:ext cx="10767312" cy="4737617"/>
          </a:xfrm>
          <a:prstGeom prst="rect">
            <a:avLst/>
          </a:prstGeom>
        </p:spPr>
      </p:pic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8" y="5736755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Achievements</a:t>
            </a:r>
          </a:p>
        </p:txBody>
      </p:sp>
    </p:spTree>
    <p:extLst>
      <p:ext uri="{BB962C8B-B14F-4D97-AF65-F5344CB8AC3E}">
        <p14:creationId xmlns:p14="http://schemas.microsoft.com/office/powerpoint/2010/main" val="8206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611CB9-6ACB-4F8E-9A18-85902066A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Experiences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DAC227-22A3-46B7-A758-345F7E98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1825624"/>
            <a:ext cx="10273145" cy="4824557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The </a:t>
            </a:r>
            <a:r>
              <a:rPr lang="nb-NO" dirty="0" err="1"/>
              <a:t>investment</a:t>
            </a:r>
            <a:r>
              <a:rPr lang="nb-NO" dirty="0"/>
              <a:t> </a:t>
            </a:r>
            <a:r>
              <a:rPr lang="nb-NO" dirty="0" err="1"/>
              <a:t>strategy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war</a:t>
            </a:r>
            <a:r>
              <a:rPr lang="nb-NO" dirty="0"/>
              <a:t> and up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smtClean="0"/>
              <a:t>1980s </a:t>
            </a:r>
            <a:r>
              <a:rPr lang="nb-NO" dirty="0" err="1" smtClean="0"/>
              <a:t>achieved</a:t>
            </a:r>
            <a:r>
              <a:rPr lang="nb-NO" dirty="0" smtClean="0"/>
              <a:t> </a:t>
            </a:r>
            <a:r>
              <a:rPr lang="nb-NO" dirty="0" err="1"/>
              <a:t>its</a:t>
            </a:r>
            <a:r>
              <a:rPr lang="nb-NO" dirty="0"/>
              <a:t> targets and </a:t>
            </a:r>
            <a:r>
              <a:rPr lang="nb-NO" dirty="0" err="1" smtClean="0"/>
              <a:t>ambitions</a:t>
            </a:r>
            <a:r>
              <a:rPr lang="nb-NO" dirty="0" smtClean="0"/>
              <a:t>: A </a:t>
            </a:r>
            <a:r>
              <a:rPr lang="nb-NO" dirty="0" err="1"/>
              <a:t>great</a:t>
            </a:r>
            <a:r>
              <a:rPr lang="nb-NO" dirty="0"/>
              <a:t> </a:t>
            </a:r>
            <a:r>
              <a:rPr lang="nb-NO" dirty="0" err="1"/>
              <a:t>improvement</a:t>
            </a:r>
            <a:r>
              <a:rPr lang="nb-NO" dirty="0"/>
              <a:t> in </a:t>
            </a:r>
            <a:r>
              <a:rPr lang="nb-NO" dirty="0" err="1"/>
              <a:t>housing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 for most of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population</a:t>
            </a:r>
            <a:r>
              <a:rPr lang="nb-NO" dirty="0"/>
              <a:t>.</a:t>
            </a:r>
          </a:p>
          <a:p>
            <a:r>
              <a:rPr lang="nb-NO" dirty="0" err="1"/>
              <a:t>Owner</a:t>
            </a:r>
            <a:r>
              <a:rPr lang="nb-NO" dirty="0"/>
              <a:t> –</a:t>
            </a:r>
            <a:r>
              <a:rPr lang="nb-NO" dirty="0" err="1"/>
              <a:t>occupied</a:t>
            </a:r>
            <a:r>
              <a:rPr lang="nb-NO" dirty="0"/>
              <a:t> </a:t>
            </a:r>
            <a:r>
              <a:rPr lang="nb-NO" dirty="0" err="1"/>
              <a:t>detached</a:t>
            </a:r>
            <a:r>
              <a:rPr lang="nb-NO" dirty="0"/>
              <a:t> </a:t>
            </a:r>
            <a:r>
              <a:rPr lang="nb-NO" dirty="0" err="1"/>
              <a:t>housing</a:t>
            </a:r>
            <a:r>
              <a:rPr lang="nb-NO" dirty="0"/>
              <a:t> and </a:t>
            </a:r>
            <a:r>
              <a:rPr lang="nb-NO" dirty="0" err="1"/>
              <a:t>multy-family</a:t>
            </a:r>
            <a:r>
              <a:rPr lang="nb-NO" dirty="0"/>
              <a:t> </a:t>
            </a:r>
            <a:r>
              <a:rPr lang="nb-NO" dirty="0" err="1"/>
              <a:t>cooperative</a:t>
            </a:r>
            <a:r>
              <a:rPr lang="nb-NO" dirty="0"/>
              <a:t> </a:t>
            </a:r>
            <a:r>
              <a:rPr lang="nb-NO" dirty="0" err="1"/>
              <a:t>housing</a:t>
            </a:r>
            <a:r>
              <a:rPr lang="nb-NO" dirty="0"/>
              <a:t> </a:t>
            </a:r>
            <a:r>
              <a:rPr lang="nb-NO" dirty="0" err="1"/>
              <a:t>were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contributors</a:t>
            </a:r>
            <a:r>
              <a:rPr lang="nb-NO" dirty="0" smtClean="0"/>
              <a:t>. </a:t>
            </a:r>
            <a:r>
              <a:rPr lang="nb-NO" dirty="0" err="1" smtClean="0"/>
              <a:t>Totally</a:t>
            </a:r>
            <a:r>
              <a:rPr lang="nb-NO" dirty="0" smtClean="0"/>
              <a:t> 80 </a:t>
            </a:r>
            <a:r>
              <a:rPr lang="nb-NO" dirty="0" err="1" smtClean="0"/>
              <a:t>percent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stock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 err="1"/>
              <a:t>Free-market</a:t>
            </a:r>
            <a:r>
              <a:rPr lang="nb-NO" dirty="0"/>
              <a:t> </a:t>
            </a:r>
            <a:r>
              <a:rPr lang="nb-NO" dirty="0" err="1"/>
              <a:t>housing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private </a:t>
            </a:r>
            <a:r>
              <a:rPr lang="nb-NO" dirty="0" err="1" smtClean="0"/>
              <a:t>financing</a:t>
            </a:r>
            <a:r>
              <a:rPr lang="nb-NO" dirty="0" smtClean="0"/>
              <a:t>. </a:t>
            </a:r>
            <a:r>
              <a:rPr lang="nb-NO" dirty="0" err="1" smtClean="0"/>
              <a:t>Housing</a:t>
            </a:r>
            <a:r>
              <a:rPr lang="nb-NO" dirty="0" smtClean="0"/>
              <a:t> </a:t>
            </a:r>
            <a:r>
              <a:rPr lang="nb-NO" dirty="0" err="1" smtClean="0"/>
              <a:t>market</a:t>
            </a:r>
            <a:r>
              <a:rPr lang="nb-NO" dirty="0" smtClean="0"/>
              <a:t> </a:t>
            </a:r>
            <a:r>
              <a:rPr lang="nb-NO" dirty="0"/>
              <a:t>more vulnerable and </a:t>
            </a:r>
            <a:r>
              <a:rPr lang="nb-NO" dirty="0" err="1"/>
              <a:t>unstable</a:t>
            </a:r>
            <a:r>
              <a:rPr lang="nb-NO" dirty="0"/>
              <a:t>. </a:t>
            </a:r>
            <a:r>
              <a:rPr lang="nb-NO" dirty="0" smtClean="0"/>
              <a:t>Bank and </a:t>
            </a:r>
            <a:r>
              <a:rPr lang="nb-NO" dirty="0" err="1" smtClean="0"/>
              <a:t>housing</a:t>
            </a:r>
            <a:r>
              <a:rPr lang="nb-NO" dirty="0" smtClean="0"/>
              <a:t> </a:t>
            </a:r>
            <a:r>
              <a:rPr lang="nb-NO" dirty="0" err="1"/>
              <a:t>crises</a:t>
            </a:r>
            <a:r>
              <a:rPr lang="nb-NO" dirty="0"/>
              <a:t> </a:t>
            </a:r>
            <a:r>
              <a:rPr lang="nb-NO" dirty="0" err="1"/>
              <a:t>around</a:t>
            </a:r>
            <a:r>
              <a:rPr lang="nb-NO" dirty="0"/>
              <a:t> 1990.</a:t>
            </a:r>
          </a:p>
          <a:p>
            <a:r>
              <a:rPr lang="nb-NO" dirty="0"/>
              <a:t>General </a:t>
            </a:r>
            <a:r>
              <a:rPr lang="nb-NO" dirty="0" err="1"/>
              <a:t>housing</a:t>
            </a:r>
            <a:r>
              <a:rPr lang="nb-NO" dirty="0"/>
              <a:t> </a:t>
            </a:r>
            <a:r>
              <a:rPr lang="nb-NO" dirty="0" err="1"/>
              <a:t>conditions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good</a:t>
            </a:r>
            <a:r>
              <a:rPr lang="nb-NO" dirty="0"/>
              <a:t>, </a:t>
            </a:r>
            <a:r>
              <a:rPr lang="nb-NO" dirty="0" err="1"/>
              <a:t>little</a:t>
            </a:r>
            <a:r>
              <a:rPr lang="nb-NO" dirty="0"/>
              <a:t> substandard </a:t>
            </a:r>
            <a:r>
              <a:rPr lang="nb-NO" dirty="0" err="1"/>
              <a:t>housing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owercrowding</a:t>
            </a:r>
            <a:r>
              <a:rPr lang="nb-NO" dirty="0"/>
              <a:t> </a:t>
            </a:r>
            <a:r>
              <a:rPr lang="nb-NO" dirty="0" smtClean="0"/>
              <a:t>has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/>
              <a:t>increasing</a:t>
            </a:r>
            <a:r>
              <a:rPr lang="nb-NO" dirty="0"/>
              <a:t>, </a:t>
            </a:r>
            <a:r>
              <a:rPr lang="nb-NO" dirty="0" err="1"/>
              <a:t>especially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cities</a:t>
            </a:r>
            <a:r>
              <a:rPr lang="nb-NO" dirty="0"/>
              <a:t> and for </a:t>
            </a:r>
            <a:r>
              <a:rPr lang="nb-NO" dirty="0" err="1"/>
              <a:t>low-income</a:t>
            </a:r>
            <a:r>
              <a:rPr lang="nb-NO" dirty="0"/>
              <a:t> </a:t>
            </a:r>
            <a:r>
              <a:rPr lang="nb-NO" dirty="0" err="1"/>
              <a:t>groups</a:t>
            </a:r>
            <a:r>
              <a:rPr lang="nb-NO" dirty="0"/>
              <a:t>, immigrants, </a:t>
            </a:r>
            <a:r>
              <a:rPr lang="nb-NO" dirty="0" err="1"/>
              <a:t>young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and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parent</a:t>
            </a:r>
            <a:r>
              <a:rPr lang="nb-NO" dirty="0"/>
              <a:t> families. </a:t>
            </a:r>
          </a:p>
          <a:p>
            <a:endParaRPr lang="en-ZA" dirty="0"/>
          </a:p>
        </p:txBody>
      </p:sp>
      <p:pic>
        <p:nvPicPr>
          <p:cNvPr id="5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8" y="5736755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Present Challenges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AA03B-C345-4314-9DEF-B06593B4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8260" cy="4277995"/>
          </a:xfrm>
        </p:spPr>
        <p:txBody>
          <a:bodyPr>
            <a:normAutofit/>
          </a:bodyPr>
          <a:lstStyle/>
          <a:p>
            <a:r>
              <a:rPr lang="en-ZA" dirty="0" smtClean="0"/>
              <a:t>The Norwegian Economy-from oil drilling to? The critical political economic challenge!</a:t>
            </a:r>
          </a:p>
          <a:p>
            <a:r>
              <a:rPr lang="en-ZA" dirty="0" smtClean="0"/>
              <a:t>The impact of oil on housing and urbanisation? Wage level pushing, thus on cost and demand of housing.</a:t>
            </a:r>
          </a:p>
          <a:p>
            <a:r>
              <a:rPr lang="en-ZA" dirty="0" smtClean="0"/>
              <a:t>Urbanisation; oil-relevant job location along the coast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54ABCF-1BAB-45F4-A0F1-3DF1815EF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27" y="1825625"/>
            <a:ext cx="5042969" cy="44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Present Challenges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AA03B-C345-4314-9DEF-B06593B4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153" y="1825625"/>
            <a:ext cx="7414952" cy="4591800"/>
          </a:xfrm>
        </p:spPr>
        <p:txBody>
          <a:bodyPr>
            <a:normAutofit/>
          </a:bodyPr>
          <a:lstStyle/>
          <a:p>
            <a:r>
              <a:rPr lang="en-ZA" dirty="0" smtClean="0"/>
              <a:t>SDG  11 and NUA-implementation</a:t>
            </a:r>
          </a:p>
          <a:p>
            <a:r>
              <a:rPr lang="en-ZA" dirty="0" smtClean="0"/>
              <a:t>Housing price increase, access to adequate and affordable housing</a:t>
            </a:r>
          </a:p>
          <a:p>
            <a:r>
              <a:rPr lang="en-ZA" dirty="0" smtClean="0"/>
              <a:t>The dependence on the distribution of income and wealth;</a:t>
            </a:r>
          </a:p>
          <a:p>
            <a:r>
              <a:rPr lang="en-ZA" dirty="0" smtClean="0"/>
              <a:t>Young people-students</a:t>
            </a:r>
          </a:p>
          <a:p>
            <a:r>
              <a:rPr lang="en-ZA" dirty="0" smtClean="0"/>
              <a:t>Elderly people</a:t>
            </a:r>
          </a:p>
          <a:p>
            <a:r>
              <a:rPr lang="en-ZA" dirty="0" smtClean="0"/>
              <a:t>Immigrants</a:t>
            </a:r>
          </a:p>
          <a:p>
            <a:r>
              <a:rPr lang="en-ZA" dirty="0" smtClean="0"/>
              <a:t>Low-income households</a:t>
            </a:r>
            <a:endParaRPr lang="en-ZA" dirty="0"/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170573-27F4-435E-ABAB-139C14EB25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93675" y="3923607"/>
            <a:ext cx="2060125" cy="217793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/>
          <a:srcRect l="34091" t="10890" r="34409" b="15862"/>
          <a:stretch/>
        </p:blipFill>
        <p:spPr>
          <a:xfrm>
            <a:off x="9293675" y="909288"/>
            <a:ext cx="2060125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4113AA-CE8A-4185-AD18-9AD5692A3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4" b="163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AB7BBE-9154-48D4-AAFB-6B84A82B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51" y="123495"/>
            <a:ext cx="8366506" cy="1789526"/>
          </a:xfrm>
        </p:spPr>
        <p:txBody>
          <a:bodyPr/>
          <a:lstStyle/>
          <a:p>
            <a:pPr algn="ctr"/>
            <a:r>
              <a:rPr lang="en-ZA" dirty="0"/>
              <a:t>Adequate and affordable housing for all</a:t>
            </a:r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4E7E7-EA4D-4860-839A-B3CC562D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Main </a:t>
            </a:r>
            <a:r>
              <a:rPr lang="nb-NO" dirty="0" err="1" smtClean="0"/>
              <a:t>points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9E9E03-FB82-4D2B-9E55-4A471F13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Framework: National </a:t>
            </a:r>
            <a:r>
              <a:rPr lang="nb-NO" dirty="0" err="1" smtClean="0"/>
              <a:t>Governance</a:t>
            </a:r>
            <a:endParaRPr lang="nb-NO" dirty="0" smtClean="0"/>
          </a:p>
          <a:p>
            <a:r>
              <a:rPr lang="nb-NO" dirty="0" smtClean="0"/>
              <a:t>Urban – Rural Balance Policy</a:t>
            </a:r>
          </a:p>
          <a:p>
            <a:r>
              <a:rPr lang="nb-NO" dirty="0" err="1" smtClean="0"/>
              <a:t>Housing</a:t>
            </a:r>
            <a:r>
              <a:rPr lang="nb-NO" dirty="0" smtClean="0"/>
              <a:t> Policy</a:t>
            </a:r>
          </a:p>
          <a:p>
            <a:pPr lvl="1"/>
            <a:r>
              <a:rPr lang="nb-NO" dirty="0" smtClean="0"/>
              <a:t>The system and </a:t>
            </a:r>
            <a:r>
              <a:rPr lang="nb-NO" dirty="0" err="1" smtClean="0"/>
              <a:t>it’s</a:t>
            </a:r>
            <a:r>
              <a:rPr lang="nb-NO" dirty="0" smtClean="0"/>
              <a:t> </a:t>
            </a:r>
            <a:r>
              <a:rPr lang="nb-NO" dirty="0" err="1" smtClean="0"/>
              <a:t>participants</a:t>
            </a:r>
            <a:endParaRPr lang="nb-NO" dirty="0" smtClean="0"/>
          </a:p>
          <a:p>
            <a:pPr lvl="1"/>
            <a:r>
              <a:rPr lang="nb-NO" dirty="0" err="1" smtClean="0"/>
              <a:t>Urbanization</a:t>
            </a:r>
            <a:r>
              <a:rPr lang="nb-NO" dirty="0" smtClean="0"/>
              <a:t> and </a:t>
            </a:r>
            <a:r>
              <a:rPr lang="nb-NO" dirty="0" err="1" smtClean="0"/>
              <a:t>housing</a:t>
            </a:r>
            <a:r>
              <a:rPr lang="nb-NO" dirty="0" smtClean="0"/>
              <a:t> </a:t>
            </a:r>
            <a:r>
              <a:rPr lang="nb-NO" dirty="0" err="1" smtClean="0"/>
              <a:t>cooperatives</a:t>
            </a:r>
            <a:endParaRPr lang="nb-NO" dirty="0" smtClean="0"/>
          </a:p>
          <a:p>
            <a:pPr lvl="1"/>
            <a:r>
              <a:rPr lang="nb-NO" dirty="0" smtClean="0"/>
              <a:t>Targets and </a:t>
            </a:r>
            <a:r>
              <a:rPr lang="nb-NO" dirty="0" err="1" smtClean="0"/>
              <a:t>the</a:t>
            </a:r>
            <a:r>
              <a:rPr lang="nb-NO" dirty="0" smtClean="0"/>
              <a:t> instruments</a:t>
            </a:r>
          </a:p>
          <a:p>
            <a:r>
              <a:rPr lang="nb-NO" dirty="0" err="1" smtClean="0"/>
              <a:t>Achievements</a:t>
            </a:r>
            <a:endParaRPr lang="nb-NO" dirty="0" smtClean="0"/>
          </a:p>
          <a:p>
            <a:r>
              <a:rPr lang="nb-NO" dirty="0" smtClean="0"/>
              <a:t>Present </a:t>
            </a:r>
            <a:r>
              <a:rPr lang="nb-NO" dirty="0" err="1" smtClean="0"/>
              <a:t>challenges</a:t>
            </a:r>
            <a:endParaRPr lang="nb-NO" dirty="0" smtClean="0"/>
          </a:p>
          <a:p>
            <a:pPr lvl="1"/>
            <a:endParaRPr lang="nb-NO" dirty="0"/>
          </a:p>
          <a:p>
            <a:endParaRPr lang="nb-NO" sz="2489" dirty="0"/>
          </a:p>
        </p:txBody>
      </p:sp>
      <p:pic>
        <p:nvPicPr>
          <p:cNvPr id="4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C51D2431-7782-425A-B5A2-D90694684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4E7E7-EA4D-4860-839A-B3CC562D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brief</a:t>
            </a:r>
            <a:r>
              <a:rPr lang="nb-NO" dirty="0"/>
              <a:t> </a:t>
            </a:r>
            <a:r>
              <a:rPr lang="nb-NO" dirty="0" err="1"/>
              <a:t>history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BB8F526-6DED-4F76-B814-BE934501D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1945 to 1980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9E9E03-FB82-4D2B-9E55-4A471F13E3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 smtClean="0"/>
              <a:t>Poor</a:t>
            </a:r>
            <a:r>
              <a:rPr lang="nb-NO" dirty="0" smtClean="0"/>
              <a:t> </a:t>
            </a:r>
            <a:r>
              <a:rPr lang="nb-NO" dirty="0" err="1" smtClean="0"/>
              <a:t>housing</a:t>
            </a:r>
            <a:r>
              <a:rPr lang="nb-NO" dirty="0" smtClean="0"/>
              <a:t> </a:t>
            </a:r>
            <a:r>
              <a:rPr lang="nb-NO" dirty="0" err="1" smtClean="0"/>
              <a:t>situation</a:t>
            </a:r>
            <a:r>
              <a:rPr lang="nb-NO" dirty="0" smtClean="0"/>
              <a:t> </a:t>
            </a:r>
            <a:r>
              <a:rPr lang="nb-NO" dirty="0" err="1" smtClean="0"/>
              <a:t>after</a:t>
            </a:r>
            <a:r>
              <a:rPr lang="nb-NO" dirty="0" smtClean="0"/>
              <a:t> WWII </a:t>
            </a:r>
            <a:endParaRPr lang="nb-NO" dirty="0"/>
          </a:p>
          <a:p>
            <a:r>
              <a:rPr lang="nb-NO" dirty="0" smtClean="0"/>
              <a:t>Macro-</a:t>
            </a:r>
            <a:r>
              <a:rPr lang="nb-NO" dirty="0" err="1" smtClean="0"/>
              <a:t>economic</a:t>
            </a:r>
            <a:r>
              <a:rPr lang="nb-NO" dirty="0" smtClean="0"/>
              <a:t> Investment </a:t>
            </a:r>
            <a:r>
              <a:rPr lang="nb-NO" dirty="0" err="1" smtClean="0"/>
              <a:t>strategy</a:t>
            </a:r>
            <a:r>
              <a:rPr lang="nb-NO" dirty="0" smtClean="0"/>
              <a:t>; </a:t>
            </a:r>
            <a:r>
              <a:rPr lang="nb-NO" dirty="0" err="1" smtClean="0"/>
              <a:t>Priority</a:t>
            </a:r>
            <a:r>
              <a:rPr lang="nb-NO" dirty="0" smtClean="0"/>
              <a:t> to </a:t>
            </a:r>
            <a:r>
              <a:rPr lang="nb-NO" dirty="0" err="1" smtClean="0"/>
              <a:t>housing</a:t>
            </a:r>
            <a:r>
              <a:rPr lang="nb-NO" dirty="0" smtClean="0"/>
              <a:t> </a:t>
            </a:r>
            <a:r>
              <a:rPr lang="nb-NO" dirty="0" err="1" smtClean="0"/>
              <a:t>investment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Regulation</a:t>
            </a:r>
            <a:r>
              <a:rPr lang="nb-NO" dirty="0" smtClean="0"/>
              <a:t> and </a:t>
            </a:r>
            <a:r>
              <a:rPr lang="nb-NO" dirty="0" err="1" smtClean="0"/>
              <a:t>rationing</a:t>
            </a:r>
            <a:endParaRPr lang="nb-NO" dirty="0" smtClean="0"/>
          </a:p>
          <a:p>
            <a:r>
              <a:rPr lang="nb-NO" dirty="0" smtClean="0"/>
              <a:t>State Investment Banks</a:t>
            </a:r>
          </a:p>
          <a:p>
            <a:r>
              <a:rPr lang="nb-NO" dirty="0" smtClean="0"/>
              <a:t>The State </a:t>
            </a:r>
            <a:r>
              <a:rPr lang="nb-NO" dirty="0" err="1" smtClean="0"/>
              <a:t>Housing</a:t>
            </a:r>
            <a:r>
              <a:rPr lang="nb-NO" dirty="0" smtClean="0"/>
              <a:t> Bank</a:t>
            </a:r>
            <a:endParaRPr lang="nb-NO" dirty="0"/>
          </a:p>
          <a:p>
            <a:endParaRPr lang="nb-NO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00909B6-F088-4EF8-BE18-A8CE840B4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1981 to present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DFAC141-9871-4218-B28B-84EE87D0BB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Liberalisation</a:t>
            </a:r>
            <a:r>
              <a:rPr lang="nb-NO" dirty="0"/>
              <a:t> and </a:t>
            </a:r>
            <a:r>
              <a:rPr lang="nb-NO" dirty="0" err="1"/>
              <a:t>deregulation</a:t>
            </a:r>
            <a:endParaRPr lang="nb-NO" dirty="0"/>
          </a:p>
          <a:p>
            <a:r>
              <a:rPr lang="nb-NO" dirty="0" err="1"/>
              <a:t>Increasing</a:t>
            </a:r>
            <a:r>
              <a:rPr lang="nb-NO" dirty="0"/>
              <a:t> </a:t>
            </a:r>
            <a:r>
              <a:rPr lang="nb-NO" dirty="0" err="1"/>
              <a:t>wealth</a:t>
            </a:r>
            <a:endParaRPr lang="nb-NO" dirty="0"/>
          </a:p>
          <a:p>
            <a:r>
              <a:rPr lang="nb-NO" dirty="0"/>
              <a:t>Oil </a:t>
            </a:r>
            <a:r>
              <a:rPr lang="nb-NO" dirty="0" err="1"/>
              <a:t>revenue</a:t>
            </a:r>
            <a:endParaRPr lang="nb-NO" dirty="0"/>
          </a:p>
          <a:p>
            <a:r>
              <a:rPr lang="nb-NO" dirty="0" err="1"/>
              <a:t>Reduced</a:t>
            </a:r>
            <a:r>
              <a:rPr lang="nb-NO" dirty="0"/>
              <a:t> </a:t>
            </a:r>
            <a:r>
              <a:rPr lang="nb-NO" dirty="0" err="1"/>
              <a:t>role</a:t>
            </a:r>
            <a:r>
              <a:rPr lang="nb-NO" dirty="0"/>
              <a:t> of </a:t>
            </a:r>
            <a:r>
              <a:rPr lang="nb-NO" dirty="0" err="1"/>
              <a:t>state</a:t>
            </a:r>
            <a:r>
              <a:rPr lang="nb-NO" dirty="0"/>
              <a:t> </a:t>
            </a:r>
            <a:r>
              <a:rPr lang="nb-NO" dirty="0" err="1"/>
              <a:t>housing</a:t>
            </a:r>
            <a:r>
              <a:rPr lang="nb-NO" dirty="0"/>
              <a:t> bank </a:t>
            </a:r>
          </a:p>
          <a:p>
            <a:r>
              <a:rPr lang="nb-NO" dirty="0"/>
              <a:t>More volatile </a:t>
            </a:r>
            <a:r>
              <a:rPr lang="nb-NO" dirty="0" err="1"/>
              <a:t>housing</a:t>
            </a:r>
            <a:r>
              <a:rPr lang="nb-NO" dirty="0"/>
              <a:t> </a:t>
            </a:r>
            <a:r>
              <a:rPr lang="nb-NO" dirty="0" err="1"/>
              <a:t>market</a:t>
            </a:r>
            <a:endParaRPr lang="en-ZA" dirty="0"/>
          </a:p>
        </p:txBody>
      </p:sp>
      <p:pic>
        <p:nvPicPr>
          <p:cNvPr id="4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C51D2431-7782-425A-B5A2-D90694684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National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AA03B-C345-4314-9DEF-B06593B4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1"/>
            <a:ext cx="5181600" cy="5086350"/>
          </a:xfrm>
        </p:spPr>
        <p:txBody>
          <a:bodyPr>
            <a:normAutofit/>
          </a:bodyPr>
          <a:lstStyle/>
          <a:p>
            <a:endParaRPr lang="en-ZA" dirty="0"/>
          </a:p>
          <a:p>
            <a:r>
              <a:rPr lang="en-ZA" dirty="0"/>
              <a:t>A Macroeconomic strategy</a:t>
            </a:r>
          </a:p>
          <a:p>
            <a:r>
              <a:rPr lang="en-ZA" dirty="0"/>
              <a:t>Welfare objectives</a:t>
            </a:r>
          </a:p>
          <a:p>
            <a:r>
              <a:rPr lang="en-ZA" dirty="0"/>
              <a:t>Government legislation, budgets and planning</a:t>
            </a:r>
          </a:p>
          <a:p>
            <a:r>
              <a:rPr lang="en-ZA" dirty="0"/>
              <a:t>Mobilisation and utilization of people and natural resources</a:t>
            </a:r>
          </a:p>
          <a:p>
            <a:r>
              <a:rPr lang="en-ZA" dirty="0"/>
              <a:t>Investment</a:t>
            </a:r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Finansdepartementet oslo">
            <a:extLst>
              <a:ext uri="{FF2B5EF4-FFF2-40B4-BE49-F238E27FC236}">
                <a16:creationId xmlns:a16="http://schemas.microsoft.com/office/drawing/2014/main" xmlns="" id="{5D3D1A64-ABCD-41F5-BC0C-819AF684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62" y="1905000"/>
            <a:ext cx="4543488" cy="349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dirty="0" err="1"/>
              <a:t>Urbanization</a:t>
            </a:r>
            <a:r>
              <a:rPr lang="nb-NO" dirty="0"/>
              <a:t> of Norway- </a:t>
            </a:r>
            <a:r>
              <a:rPr lang="nb-NO" dirty="0" smtClean="0"/>
              <a:t>Regional policy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AA03B-C345-4314-9DEF-B06593B45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2986"/>
          </a:xfrm>
        </p:spPr>
        <p:txBody>
          <a:bodyPr>
            <a:normAutofit/>
          </a:bodyPr>
          <a:lstStyle/>
          <a:p>
            <a:r>
              <a:rPr lang="nb-NO" dirty="0" err="1"/>
              <a:t>Urbanisation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smtClean="0"/>
              <a:t>Norway</a:t>
            </a:r>
            <a:r>
              <a:rPr lang="nb-NO" dirty="0"/>
              <a:t>:</a:t>
            </a:r>
            <a:r>
              <a:rPr lang="nb-NO" dirty="0" smtClean="0"/>
              <a:t> </a:t>
            </a:r>
            <a:r>
              <a:rPr lang="nb-NO" dirty="0"/>
              <a:t>D</a:t>
            </a:r>
            <a:r>
              <a:rPr lang="nb-NO" dirty="0" smtClean="0"/>
              <a:t>ependent </a:t>
            </a:r>
            <a:r>
              <a:rPr lang="nb-NO" dirty="0"/>
              <a:t>of </a:t>
            </a:r>
            <a:r>
              <a:rPr lang="nb-NO" dirty="0" err="1"/>
              <a:t>change</a:t>
            </a:r>
            <a:r>
              <a:rPr lang="nb-NO" dirty="0"/>
              <a:t> in </a:t>
            </a:r>
            <a:r>
              <a:rPr lang="nb-NO" dirty="0" err="1"/>
              <a:t>industrial</a:t>
            </a:r>
            <a:r>
              <a:rPr lang="nb-NO" dirty="0"/>
              <a:t> </a:t>
            </a:r>
            <a:r>
              <a:rPr lang="nb-NO" dirty="0" err="1"/>
              <a:t>structure</a:t>
            </a:r>
            <a:r>
              <a:rPr lang="nb-NO" dirty="0"/>
              <a:t>,  from </a:t>
            </a:r>
            <a:r>
              <a:rPr lang="nb-NO" dirty="0" err="1"/>
              <a:t>agriculture</a:t>
            </a:r>
            <a:r>
              <a:rPr lang="nb-NO" dirty="0"/>
              <a:t>,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manufacturing</a:t>
            </a:r>
            <a:r>
              <a:rPr lang="nb-NO" dirty="0"/>
              <a:t> to services. Due to </a:t>
            </a:r>
            <a:r>
              <a:rPr lang="nb-NO" dirty="0" err="1"/>
              <a:t>education</a:t>
            </a:r>
            <a:r>
              <a:rPr lang="nb-NO" dirty="0"/>
              <a:t> and </a:t>
            </a:r>
            <a:r>
              <a:rPr lang="nb-NO" dirty="0" err="1"/>
              <a:t>change</a:t>
            </a:r>
            <a:r>
              <a:rPr lang="nb-NO" dirty="0"/>
              <a:t> in </a:t>
            </a:r>
            <a:r>
              <a:rPr lang="nb-NO" dirty="0" err="1"/>
              <a:t>productivity</a:t>
            </a:r>
            <a:r>
              <a:rPr lang="nb-NO" dirty="0"/>
              <a:t>-and </a:t>
            </a:r>
            <a:r>
              <a:rPr lang="nb-NO" dirty="0" err="1"/>
              <a:t>oil</a:t>
            </a:r>
            <a:r>
              <a:rPr lang="nb-NO" dirty="0"/>
              <a:t> and </a:t>
            </a:r>
            <a:r>
              <a:rPr lang="nb-NO" dirty="0" err="1"/>
              <a:t>fish</a:t>
            </a:r>
            <a:r>
              <a:rPr lang="nb-NO" dirty="0" smtClean="0"/>
              <a:t>!</a:t>
            </a:r>
          </a:p>
          <a:p>
            <a:r>
              <a:rPr lang="nb-NO" dirty="0" smtClean="0"/>
              <a:t>Regional </a:t>
            </a:r>
            <a:r>
              <a:rPr lang="nb-NO" dirty="0" err="1" smtClean="0"/>
              <a:t>policies</a:t>
            </a:r>
            <a:r>
              <a:rPr lang="nb-NO" dirty="0" smtClean="0"/>
              <a:t> to </a:t>
            </a:r>
            <a:r>
              <a:rPr lang="nb-NO" dirty="0" err="1" smtClean="0"/>
              <a:t>stabilise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geographic</a:t>
            </a:r>
            <a:r>
              <a:rPr lang="nb-NO" dirty="0" smtClean="0"/>
              <a:t> </a:t>
            </a:r>
            <a:r>
              <a:rPr lang="nb-NO" dirty="0" err="1" smtClean="0"/>
              <a:t>distribution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population</a:t>
            </a:r>
            <a:r>
              <a:rPr lang="nb-NO" dirty="0" smtClean="0"/>
              <a:t>,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spesific</a:t>
            </a:r>
            <a:r>
              <a:rPr lang="nb-NO" dirty="0" smtClean="0"/>
              <a:t> </a:t>
            </a:r>
            <a:r>
              <a:rPr lang="nb-NO" dirty="0" err="1" smtClean="0"/>
              <a:t>sectoral</a:t>
            </a:r>
            <a:r>
              <a:rPr lang="nb-NO" dirty="0" smtClean="0"/>
              <a:t> </a:t>
            </a:r>
            <a:r>
              <a:rPr lang="nb-NO" dirty="0" err="1" smtClean="0"/>
              <a:t>means</a:t>
            </a:r>
            <a:r>
              <a:rPr lang="nb-NO" dirty="0" smtClean="0"/>
              <a:t>, subsidies and </a:t>
            </a:r>
            <a:r>
              <a:rPr lang="nb-NO" dirty="0" err="1" smtClean="0"/>
              <a:t>designated</a:t>
            </a:r>
            <a:r>
              <a:rPr lang="nb-NO" dirty="0" smtClean="0"/>
              <a:t> </a:t>
            </a:r>
            <a:r>
              <a:rPr lang="nb-NO" dirty="0" err="1" smtClean="0"/>
              <a:t>institutions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Investment </a:t>
            </a:r>
            <a:r>
              <a:rPr lang="nb-NO" dirty="0" err="1"/>
              <a:t>policies</a:t>
            </a:r>
            <a:r>
              <a:rPr lang="nb-NO" dirty="0"/>
              <a:t>, location of </a:t>
            </a:r>
            <a:r>
              <a:rPr lang="nb-NO" dirty="0" err="1"/>
              <a:t>public</a:t>
            </a:r>
            <a:r>
              <a:rPr lang="nb-NO" dirty="0"/>
              <a:t> </a:t>
            </a:r>
            <a:r>
              <a:rPr lang="nb-NO" dirty="0" err="1"/>
              <a:t>institutions</a:t>
            </a:r>
            <a:r>
              <a:rPr lang="nb-NO" dirty="0"/>
              <a:t> and private </a:t>
            </a:r>
            <a:r>
              <a:rPr lang="nb-NO" dirty="0" err="1"/>
              <a:t>projects</a:t>
            </a:r>
            <a:r>
              <a:rPr lang="nb-NO" dirty="0"/>
              <a:t>, </a:t>
            </a:r>
            <a:r>
              <a:rPr lang="nb-NO" dirty="0" err="1" smtClean="0"/>
              <a:t>housing</a:t>
            </a:r>
            <a:r>
              <a:rPr lang="nb-NO" dirty="0" smtClean="0"/>
              <a:t> </a:t>
            </a:r>
            <a:r>
              <a:rPr lang="nb-NO" dirty="0" err="1" smtClean="0"/>
              <a:t>loans</a:t>
            </a:r>
            <a:r>
              <a:rPr lang="nb-NO" dirty="0" smtClean="0"/>
              <a:t> and </a:t>
            </a:r>
            <a:r>
              <a:rPr lang="nb-NO" dirty="0"/>
              <a:t>subsidies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State </a:t>
            </a:r>
            <a:r>
              <a:rPr lang="nb-NO" dirty="0" err="1" smtClean="0"/>
              <a:t>Housing</a:t>
            </a:r>
            <a:r>
              <a:rPr lang="nb-NO" dirty="0" smtClean="0"/>
              <a:t> Bank</a:t>
            </a:r>
            <a:endParaRPr lang="nb-NO" dirty="0"/>
          </a:p>
          <a:p>
            <a:endParaRPr lang="en-ZA" dirty="0"/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Housing Policy </a:t>
            </a:r>
            <a:r>
              <a:rPr lang="en-ZA" dirty="0" smtClean="0"/>
              <a:t> </a:t>
            </a:r>
            <a:r>
              <a:rPr lang="en-ZA" dirty="0"/>
              <a:t>-  </a:t>
            </a:r>
            <a:br>
              <a:rPr lang="en-ZA" dirty="0"/>
            </a:br>
            <a:r>
              <a:rPr lang="en-ZA" dirty="0"/>
              <a:t>The system and its participants</a:t>
            </a:r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Family with two children">
            <a:extLst>
              <a:ext uri="{FF2B5EF4-FFF2-40B4-BE49-F238E27FC236}">
                <a16:creationId xmlns:a16="http://schemas.microsoft.com/office/drawing/2014/main" xmlns="" id="{A68C8955-0816-436B-89BB-5D4FA1208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06453" y="3091211"/>
            <a:ext cx="1100824" cy="1100824"/>
          </a:xfrm>
          <a:prstGeom prst="rect">
            <a:avLst/>
          </a:prstGeom>
        </p:spPr>
      </p:pic>
      <p:pic>
        <p:nvPicPr>
          <p:cNvPr id="9" name="Graphic 8" descr="City">
            <a:extLst>
              <a:ext uri="{FF2B5EF4-FFF2-40B4-BE49-F238E27FC236}">
                <a16:creationId xmlns:a16="http://schemas.microsoft.com/office/drawing/2014/main" xmlns="" id="{91DCF264-111C-4652-B457-35F7E5CA3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563605" y="3917307"/>
            <a:ext cx="914400" cy="914400"/>
          </a:xfrm>
          <a:prstGeom prst="rect">
            <a:avLst/>
          </a:prstGeom>
        </p:spPr>
      </p:pic>
      <p:pic>
        <p:nvPicPr>
          <p:cNvPr id="11" name="Graphic 10" descr="Bank">
            <a:extLst>
              <a:ext uri="{FF2B5EF4-FFF2-40B4-BE49-F238E27FC236}">
                <a16:creationId xmlns:a16="http://schemas.microsoft.com/office/drawing/2014/main" xmlns="" id="{B62E514F-3EBB-4A21-B02A-C1E57AF189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10001" y="2194003"/>
            <a:ext cx="914400" cy="914400"/>
          </a:xfrm>
          <a:prstGeom prst="rect">
            <a:avLst/>
          </a:prstGeom>
        </p:spPr>
      </p:pic>
      <p:pic>
        <p:nvPicPr>
          <p:cNvPr id="13" name="Graphic 12" descr="Building">
            <a:extLst>
              <a:ext uri="{FF2B5EF4-FFF2-40B4-BE49-F238E27FC236}">
                <a16:creationId xmlns:a16="http://schemas.microsoft.com/office/drawing/2014/main" xmlns="" id="{7BFA406F-5DCC-4C14-9155-EBA9D1CBB7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88203" y="2175690"/>
            <a:ext cx="914400" cy="914400"/>
          </a:xfrm>
          <a:prstGeom prst="rect">
            <a:avLst/>
          </a:prstGeom>
        </p:spPr>
      </p:pic>
      <p:pic>
        <p:nvPicPr>
          <p:cNvPr id="15" name="Graphic 14" descr="Excavator">
            <a:extLst>
              <a:ext uri="{FF2B5EF4-FFF2-40B4-BE49-F238E27FC236}">
                <a16:creationId xmlns:a16="http://schemas.microsoft.com/office/drawing/2014/main" xmlns="" id="{102A7768-0952-4FE3-B647-F11756527C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19589" y="3874530"/>
            <a:ext cx="914400" cy="914400"/>
          </a:xfrm>
          <a:prstGeom prst="rect">
            <a:avLst/>
          </a:prstGeom>
        </p:spPr>
      </p:pic>
      <p:pic>
        <p:nvPicPr>
          <p:cNvPr id="17" name="Graphic 16" descr="Paint">
            <a:extLst>
              <a:ext uri="{FF2B5EF4-FFF2-40B4-BE49-F238E27FC236}">
                <a16:creationId xmlns:a16="http://schemas.microsoft.com/office/drawing/2014/main" xmlns="" id="{C6DEB22B-874C-425D-A587-E457FA758C8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4517276" y="5261551"/>
            <a:ext cx="914400" cy="914400"/>
          </a:xfrm>
          <a:prstGeom prst="rect">
            <a:avLst/>
          </a:prstGeom>
        </p:spPr>
      </p:pic>
      <p:pic>
        <p:nvPicPr>
          <p:cNvPr id="19" name="Graphic 18" descr="Coins">
            <a:extLst>
              <a:ext uri="{FF2B5EF4-FFF2-40B4-BE49-F238E27FC236}">
                <a16:creationId xmlns:a16="http://schemas.microsoft.com/office/drawing/2014/main" xmlns="" id="{553D48FB-F77B-455D-8BE2-0DF62B9882D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921392" y="5257283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58B047-2E79-4268-8733-20F3DCC7CB45}"/>
              </a:ext>
            </a:extLst>
          </p:cNvPr>
          <p:cNvSpPr txBox="1"/>
          <p:nvPr/>
        </p:nvSpPr>
        <p:spPr>
          <a:xfrm>
            <a:off x="8208126" y="2121569"/>
            <a:ext cx="28387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accent6">
                    <a:lumMod val="75000"/>
                  </a:schemeClr>
                </a:solidFill>
              </a:rPr>
              <a:t>Local government</a:t>
            </a:r>
          </a:p>
          <a:p>
            <a:pPr marL="285750" indent="-285750">
              <a:buFontTx/>
              <a:buChar char="-"/>
            </a:pPr>
            <a:r>
              <a:rPr lang="en-ZA" dirty="0"/>
              <a:t>Land use</a:t>
            </a:r>
          </a:p>
          <a:p>
            <a:pPr marL="285750" indent="-285750">
              <a:buFontTx/>
              <a:buChar char="-"/>
            </a:pPr>
            <a:r>
              <a:rPr lang="en-ZA" dirty="0"/>
              <a:t>Social housing</a:t>
            </a:r>
          </a:p>
          <a:p>
            <a:pPr marL="285750" indent="-285750">
              <a:buFontTx/>
              <a:buChar char="-"/>
            </a:pPr>
            <a:r>
              <a:rPr lang="en-ZA" dirty="0"/>
              <a:t>Infrastructure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51AF28-3169-4B95-9C31-7211DEFCD71C}"/>
              </a:ext>
            </a:extLst>
          </p:cNvPr>
          <p:cNvSpPr txBox="1"/>
          <p:nvPr/>
        </p:nvSpPr>
        <p:spPr>
          <a:xfrm>
            <a:off x="4885209" y="4030190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/>
              <a:t>The household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B0E972D-6C46-454E-AAE5-CB05E00B13BE}"/>
              </a:ext>
            </a:extLst>
          </p:cNvPr>
          <p:cNvSpPr txBox="1"/>
          <p:nvPr/>
        </p:nvSpPr>
        <p:spPr>
          <a:xfrm>
            <a:off x="8506327" y="4107814"/>
            <a:ext cx="27085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accent5">
                    <a:lumMod val="75000"/>
                  </a:schemeClr>
                </a:solidFill>
              </a:rPr>
              <a:t>Building industry</a:t>
            </a:r>
          </a:p>
          <a:p>
            <a:endParaRPr lang="en-Z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2145BCF-0472-4E9D-A47A-34D40A5AF246}"/>
              </a:ext>
            </a:extLst>
          </p:cNvPr>
          <p:cNvSpPr txBox="1"/>
          <p:nvPr/>
        </p:nvSpPr>
        <p:spPr>
          <a:xfrm>
            <a:off x="7964647" y="5227527"/>
            <a:ext cx="153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accent2"/>
                </a:solidFill>
              </a:rPr>
              <a:t>Investors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91B3136-7C33-4A06-B0F4-C06617A6C1F1}"/>
              </a:ext>
            </a:extLst>
          </p:cNvPr>
          <p:cNvSpPr txBox="1"/>
          <p:nvPr/>
        </p:nvSpPr>
        <p:spPr>
          <a:xfrm>
            <a:off x="600802" y="2218854"/>
            <a:ext cx="33000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chemeClr val="accent1">
                    <a:lumMod val="50000"/>
                  </a:schemeClr>
                </a:solidFill>
              </a:rPr>
              <a:t>Central government</a:t>
            </a:r>
          </a:p>
          <a:p>
            <a:pPr marL="285750" indent="-285750">
              <a:buFontTx/>
              <a:buChar char="-"/>
            </a:pPr>
            <a:r>
              <a:rPr lang="en-ZA" dirty="0"/>
              <a:t>Legislation</a:t>
            </a:r>
          </a:p>
          <a:p>
            <a:pPr marL="285750" indent="-285750">
              <a:buFontTx/>
              <a:buChar char="-"/>
            </a:pPr>
            <a:r>
              <a:rPr lang="en-ZA" dirty="0"/>
              <a:t>Financing/ State Housing Bank</a:t>
            </a:r>
          </a:p>
          <a:p>
            <a:pPr marL="285750" indent="-285750">
              <a:buFontTx/>
              <a:buChar char="-"/>
            </a:pPr>
            <a:r>
              <a:rPr lang="en-ZA" dirty="0"/>
              <a:t>Taxation</a:t>
            </a:r>
          </a:p>
          <a:p>
            <a:pPr marL="285750" indent="-285750">
              <a:buFontTx/>
              <a:buChar char="-"/>
            </a:pPr>
            <a:r>
              <a:rPr lang="en-ZA" dirty="0"/>
              <a:t>Subsidies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E1FB711-31AC-4E5E-8798-D25C79060A01}"/>
              </a:ext>
            </a:extLst>
          </p:cNvPr>
          <p:cNvSpPr txBox="1"/>
          <p:nvPr/>
        </p:nvSpPr>
        <p:spPr>
          <a:xfrm>
            <a:off x="127819" y="4207689"/>
            <a:ext cx="341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rgbClr val="7030A0"/>
                </a:solidFill>
              </a:rPr>
              <a:t>Housing </a:t>
            </a:r>
            <a:r>
              <a:rPr lang="en-ZA" sz="2800" b="1" dirty="0" err="1">
                <a:solidFill>
                  <a:srgbClr val="7030A0"/>
                </a:solidFill>
              </a:rPr>
              <a:t>cooperations</a:t>
            </a:r>
            <a:endParaRPr lang="en-ZA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551F3FA-8F2C-4BE1-BF1D-C162F612E560}"/>
              </a:ext>
            </a:extLst>
          </p:cNvPr>
          <p:cNvSpPr txBox="1"/>
          <p:nvPr/>
        </p:nvSpPr>
        <p:spPr>
          <a:xfrm>
            <a:off x="2497782" y="5292084"/>
            <a:ext cx="204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dirty="0">
                <a:solidFill>
                  <a:srgbClr val="C00000"/>
                </a:solidFill>
              </a:rPr>
              <a:t>Self-builders</a:t>
            </a:r>
          </a:p>
        </p:txBody>
      </p:sp>
    </p:spTree>
    <p:extLst>
      <p:ext uri="{BB962C8B-B14F-4D97-AF65-F5344CB8AC3E}">
        <p14:creationId xmlns:p14="http://schemas.microsoft.com/office/powerpoint/2010/main" val="28106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411"/>
            <a:ext cx="10515600" cy="1325563"/>
          </a:xfrm>
        </p:spPr>
        <p:txBody>
          <a:bodyPr/>
          <a:lstStyle/>
          <a:p>
            <a:r>
              <a:rPr lang="en-ZA" dirty="0"/>
              <a:t>Urbanisation and Cooperatives</a:t>
            </a:r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9C24BB0D-371C-4B46-A7E9-5648F603A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073" y="1370402"/>
            <a:ext cx="10515600" cy="4821382"/>
          </a:xfrm>
        </p:spPr>
        <p:txBody>
          <a:bodyPr>
            <a:normAutofit fontScale="92500" lnSpcReduction="10000"/>
          </a:bodyPr>
          <a:lstStyle/>
          <a:p>
            <a:r>
              <a:rPr lang="en-ZA" dirty="0"/>
              <a:t>Housing cooperatives </a:t>
            </a:r>
            <a:r>
              <a:rPr lang="en-ZA" dirty="0" smtClean="0"/>
              <a:t>have </a:t>
            </a:r>
            <a:r>
              <a:rPr lang="en-ZA" dirty="0"/>
              <a:t>played a dominant role in urban housing</a:t>
            </a:r>
          </a:p>
          <a:p>
            <a:r>
              <a:rPr lang="en-ZA" dirty="0" smtClean="0"/>
              <a:t>New cooperative housing were </a:t>
            </a:r>
            <a:r>
              <a:rPr lang="en-ZA" dirty="0"/>
              <a:t>mainly financed by </a:t>
            </a:r>
            <a:r>
              <a:rPr lang="en-ZA" dirty="0" smtClean="0"/>
              <a:t>the State Housing Bank</a:t>
            </a:r>
          </a:p>
          <a:p>
            <a:r>
              <a:rPr lang="en-ZA" dirty="0" smtClean="0"/>
              <a:t>Democratic member organisations</a:t>
            </a:r>
          </a:p>
          <a:p>
            <a:r>
              <a:rPr lang="en-ZA" dirty="0" smtClean="0"/>
              <a:t>Private, but regulated by 2 laws since 1960</a:t>
            </a:r>
          </a:p>
          <a:p>
            <a:r>
              <a:rPr lang="en-ZA" dirty="0" smtClean="0"/>
              <a:t>Price regulated up to the 1980-es</a:t>
            </a:r>
          </a:p>
          <a:p>
            <a:r>
              <a:rPr lang="en-ZA" dirty="0" smtClean="0"/>
              <a:t>Substituted municipal housing</a:t>
            </a:r>
            <a:endParaRPr lang="en-ZA" dirty="0"/>
          </a:p>
          <a:p>
            <a:endParaRPr lang="en-ZA" dirty="0"/>
          </a:p>
          <a:p>
            <a:r>
              <a:rPr lang="en-ZA" dirty="0"/>
              <a:t>Cooperatives </a:t>
            </a:r>
            <a:r>
              <a:rPr lang="en-ZA" dirty="0" smtClean="0"/>
              <a:t>are </a:t>
            </a:r>
            <a:r>
              <a:rPr lang="en-ZA" dirty="0"/>
              <a:t>both </a:t>
            </a:r>
            <a:r>
              <a:rPr lang="en-ZA" dirty="0" smtClean="0"/>
              <a:t>developers </a:t>
            </a:r>
            <a:r>
              <a:rPr lang="en-ZA" dirty="0"/>
              <a:t>and owners:</a:t>
            </a:r>
          </a:p>
          <a:p>
            <a:pPr lvl="1"/>
            <a:r>
              <a:rPr lang="en-ZA" dirty="0"/>
              <a:t>Housing </a:t>
            </a:r>
            <a:r>
              <a:rPr lang="en-ZA" dirty="0" smtClean="0"/>
              <a:t>developers </a:t>
            </a:r>
            <a:r>
              <a:rPr lang="en-ZA" dirty="0"/>
              <a:t>– Example </a:t>
            </a:r>
            <a:r>
              <a:rPr lang="en-ZA" dirty="0" smtClean="0"/>
              <a:t>OBOS since 1929</a:t>
            </a:r>
            <a:endParaRPr lang="en-ZA" dirty="0"/>
          </a:p>
          <a:p>
            <a:pPr lvl="1"/>
            <a:r>
              <a:rPr lang="en-ZA" dirty="0"/>
              <a:t>Organisations of housing cooperatives – Owned by the </a:t>
            </a:r>
            <a:r>
              <a:rPr lang="en-ZA" dirty="0" smtClean="0"/>
              <a:t>inhabitants who are free to sell at market price.</a:t>
            </a:r>
            <a:endParaRPr lang="en-ZA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339" y="4093497"/>
            <a:ext cx="3099461" cy="6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5B234E-D0FD-460C-8327-C36887BC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Housing Policy </a:t>
            </a:r>
            <a:r>
              <a:rPr lang="en-ZA" dirty="0" smtClean="0"/>
              <a:t>–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>Targets and instruments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35E91-648B-4FD9-AAB9-D741370CC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716" y="1825625"/>
            <a:ext cx="10137083" cy="4806368"/>
          </a:xfrm>
        </p:spPr>
        <p:txBody>
          <a:bodyPr>
            <a:normAutofit/>
          </a:bodyPr>
          <a:lstStyle/>
          <a:p>
            <a:r>
              <a:rPr lang="en-ZA" dirty="0"/>
              <a:t>Targets for house </a:t>
            </a:r>
            <a:r>
              <a:rPr lang="en-ZA" dirty="0" smtClean="0"/>
              <a:t>building-up to the 1980-es</a:t>
            </a:r>
            <a:endParaRPr lang="en-ZA" dirty="0"/>
          </a:p>
          <a:p>
            <a:pPr lvl="1"/>
            <a:r>
              <a:rPr lang="en-ZA" dirty="0"/>
              <a:t>Annual number of new houses: 40 000 per year in the </a:t>
            </a:r>
            <a:r>
              <a:rPr lang="en-ZA" dirty="0" smtClean="0"/>
              <a:t>1970’s, 4-year programmes</a:t>
            </a:r>
            <a:endParaRPr lang="en-ZA" dirty="0"/>
          </a:p>
          <a:p>
            <a:pPr lvl="1"/>
            <a:r>
              <a:rPr lang="en-ZA" dirty="0"/>
              <a:t>Standards: Set by minimum and maximum size of dwellings and </a:t>
            </a:r>
            <a:r>
              <a:rPr lang="en-ZA" dirty="0" smtClean="0"/>
              <a:t>cost ceilings</a:t>
            </a:r>
            <a:endParaRPr lang="en-ZA" dirty="0"/>
          </a:p>
          <a:p>
            <a:pPr lvl="1"/>
            <a:r>
              <a:rPr lang="en-ZA" dirty="0"/>
              <a:t>Housing cost: </a:t>
            </a:r>
            <a:r>
              <a:rPr lang="en-ZA" dirty="0" smtClean="0"/>
              <a:t>on average </a:t>
            </a:r>
            <a:r>
              <a:rPr lang="en-ZA" dirty="0"/>
              <a:t>20 percent of an average industrial wage</a:t>
            </a:r>
          </a:p>
          <a:p>
            <a:r>
              <a:rPr lang="en-ZA" dirty="0" smtClean="0"/>
              <a:t>Municipal land banks- cost based pricing</a:t>
            </a:r>
            <a:endParaRPr lang="en-ZA" dirty="0"/>
          </a:p>
          <a:p>
            <a:r>
              <a:rPr lang="en-ZA" dirty="0"/>
              <a:t>State </a:t>
            </a:r>
            <a:r>
              <a:rPr lang="en-ZA" dirty="0" smtClean="0"/>
              <a:t>Housing </a:t>
            </a:r>
            <a:r>
              <a:rPr lang="en-ZA" dirty="0"/>
              <a:t>B</a:t>
            </a:r>
            <a:r>
              <a:rPr lang="en-ZA" dirty="0" smtClean="0"/>
              <a:t>ank</a:t>
            </a:r>
            <a:r>
              <a:rPr lang="en-ZA" dirty="0"/>
              <a:t>: </a:t>
            </a:r>
            <a:r>
              <a:rPr lang="en-ZA" dirty="0" smtClean="0"/>
              <a:t>General mortgage loans </a:t>
            </a:r>
            <a:r>
              <a:rPr lang="en-ZA" dirty="0"/>
              <a:t>and </a:t>
            </a:r>
            <a:r>
              <a:rPr lang="en-ZA" dirty="0" smtClean="0"/>
              <a:t> needs tested equity loans , needs tested </a:t>
            </a:r>
            <a:r>
              <a:rPr lang="en-ZA" dirty="0"/>
              <a:t>housing </a:t>
            </a:r>
            <a:r>
              <a:rPr lang="en-ZA" dirty="0" smtClean="0"/>
              <a:t>allowance</a:t>
            </a:r>
          </a:p>
          <a:p>
            <a:r>
              <a:rPr lang="en-ZA" dirty="0" smtClean="0"/>
              <a:t>VAT-compensation up to 1980</a:t>
            </a:r>
          </a:p>
          <a:p>
            <a:r>
              <a:rPr lang="en-ZA" dirty="0" smtClean="0"/>
              <a:t>Interest deduction on income taxation</a:t>
            </a:r>
            <a:endParaRPr lang="en-ZA" dirty="0"/>
          </a:p>
        </p:txBody>
      </p:sp>
      <p:pic>
        <p:nvPicPr>
          <p:cNvPr id="1028" name="Picture 4" descr="http://habitat-norge.org/wp-content/uploads/2013/06/Habitat-Norge-logo_standard_eng.jpg">
            <a:extLst>
              <a:ext uri="{FF2B5EF4-FFF2-40B4-BE49-F238E27FC236}">
                <a16:creationId xmlns:a16="http://schemas.microsoft.com/office/drawing/2014/main" xmlns="" id="{88BD5D07-6F6C-4533-BE49-0B118B2B3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" y="5751576"/>
            <a:ext cx="761263" cy="88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6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581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Post-War Norwegian Welfare State Housing Model and the Role of Housing Cooperatives</vt:lpstr>
      <vt:lpstr>Adequate and affordable housing for all</vt:lpstr>
      <vt:lpstr>Main points</vt:lpstr>
      <vt:lpstr>A very brief history</vt:lpstr>
      <vt:lpstr>National governance</vt:lpstr>
      <vt:lpstr>Urbanization of Norway- Regional policy</vt:lpstr>
      <vt:lpstr>Housing Policy  -   The system and its participants</vt:lpstr>
      <vt:lpstr>Urbanisation and Cooperatives</vt:lpstr>
      <vt:lpstr>Housing Policy – Targets and instruments </vt:lpstr>
      <vt:lpstr>Achievements</vt:lpstr>
      <vt:lpstr>Experiences</vt:lpstr>
      <vt:lpstr>Present Challenges</vt:lpstr>
      <vt:lpstr>Present Challenges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Post-War Norwegian Welfare State Housing Model and the Role of Housing Cooperatives</dc:title>
  <dc:creator>Kiøsterud, Ellen Cathrine</dc:creator>
  <cp:lastModifiedBy>Tore</cp:lastModifiedBy>
  <cp:revision>57</cp:revision>
  <cp:lastPrinted>2017-10-01T08:18:49Z</cp:lastPrinted>
  <dcterms:created xsi:type="dcterms:W3CDTF">2017-09-29T16:31:33Z</dcterms:created>
  <dcterms:modified xsi:type="dcterms:W3CDTF">2017-10-01T17:46:06Z</dcterms:modified>
</cp:coreProperties>
</file>